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62" r:id="rId2"/>
    <p:sldId id="266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1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7D618-05C7-4C4B-A676-DD302EFC35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3322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B9AE6-4456-4C52-A5B3-6F9D510389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4407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DD4ED-51F4-40A0-862D-A26C768A44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98131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12575-29D8-4C8D-ADC4-A02EF722E3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50137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ABD7A-AE2F-4FDC-B00D-1C1ACCB062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20940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7A81C-7E83-4289-9563-DFF126F0BD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15215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AD31B-D3EE-4105-BB9E-3A8A731195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20567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BED9D-C063-4558-9489-2BFBF04FC1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73576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D753-35CD-409F-B956-0773C4A3D7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65745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C9D19-94CE-46D4-ADB9-DB924B9569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0369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11485-1A21-404A-B96E-186DD9176D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71586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9EF53-6481-4200-88DA-DF4357561C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6474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27A039-86C3-4E29-896A-9FBE51F6D74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32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228600" y="381000"/>
            <a:ext cx="8610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>
                <a:solidFill>
                  <a:srgbClr val="00FF00"/>
                </a:solidFill>
              </a:rPr>
              <a:t/>
            </a:r>
            <a:br>
              <a:rPr lang="en-US" sz="4800" b="1" dirty="0">
                <a:solidFill>
                  <a:srgbClr val="00FF00"/>
                </a:solidFill>
              </a:rPr>
            </a:br>
            <a:endParaRPr lang="en-US" sz="4800" b="1" dirty="0" smtClean="0">
              <a:solidFill>
                <a:srgbClr val="00FF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800" b="1" i="1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mbria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800" b="1" i="1" dirty="0" smtClean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mbria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Bright" panose="02040602050505020304" pitchFamily="18" charset="0"/>
              </a:rPr>
              <a:t>IPM Solutions for a Changing World!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5400" b="1" i="1" dirty="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mbria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5400" b="1" dirty="0">
                <a:solidFill>
                  <a:srgbClr val="FFFF00"/>
                </a:solidFill>
                <a:latin typeface="Cambria" pitchFamily="18" charset="0"/>
              </a:rPr>
              <a:t/>
            </a:r>
            <a:br>
              <a:rPr lang="en-US" sz="5400" b="1" dirty="0">
                <a:solidFill>
                  <a:srgbClr val="FFFF00"/>
                </a:solidFill>
                <a:latin typeface="Cambria" pitchFamily="18" charset="0"/>
              </a:rPr>
            </a:br>
            <a:r>
              <a:rPr lang="en-US" sz="3600" b="1" dirty="0">
                <a:solidFill>
                  <a:srgbClr val="FFFF00"/>
                </a:solidFill>
              </a:rPr>
              <a:t/>
            </a:r>
            <a:br>
              <a:rPr lang="en-US" sz="3600" b="1" dirty="0">
                <a:solidFill>
                  <a:srgbClr val="FFFF00"/>
                </a:solidFill>
              </a:rPr>
            </a:b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42900" y="2590800"/>
            <a:ext cx="838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80000"/>
              </a:lnSpc>
              <a:buClr>
                <a:srgbClr val="FF3300"/>
              </a:buClr>
              <a:defRPr/>
            </a:pPr>
            <a:r>
              <a:rPr lang="en-US" sz="44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Wrap-up</a:t>
            </a:r>
            <a:endParaRPr lang="en-US" sz="4400" b="1" i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Bright" panose="02040602050505020304" pitchFamily="18" charset="0"/>
            </a:endParaRPr>
          </a:p>
        </p:txBody>
      </p:sp>
      <p:pic>
        <p:nvPicPr>
          <p:cNvPr id="205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843" y="5659192"/>
            <a:ext cx="2897188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638800"/>
            <a:ext cx="3427413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76250" y="3657600"/>
            <a:ext cx="81153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Bright" panose="02040602050505020304" pitchFamily="18" charset="0"/>
              </a:rPr>
              <a:t>Norm Leppla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Bright" panose="02040602050505020304" pitchFamily="18" charset="0"/>
              </a:rPr>
              <a:t>UF, IFAS, IPM Program Director </a:t>
            </a:r>
          </a:p>
        </p:txBody>
      </p:sp>
    </p:spTree>
    <p:extLst>
      <p:ext uri="{BB962C8B-B14F-4D97-AF65-F5344CB8AC3E}">
        <p14:creationId xmlns:p14="http://schemas.microsoft.com/office/powerpoint/2010/main" val="29176854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 b="1" i="1" dirty="0" smtClean="0">
                <a:solidFill>
                  <a:srgbClr val="00FF00"/>
                </a:solidFill>
                <a:latin typeface="Lucida Bright" panose="02040602050505020304" pitchFamily="18" charset="0"/>
              </a:rPr>
              <a:t>General</a:t>
            </a:r>
            <a:endParaRPr lang="en-US" b="1" i="1" dirty="0">
              <a:solidFill>
                <a:srgbClr val="00FF00"/>
              </a:solidFill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/>
          <a:lstStyle/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1</a:t>
            </a:r>
            <a:r>
              <a:rPr lang="en-US" baseline="30000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st</a:t>
            </a: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 IIPM Symposium 1989 (every 3 years)</a:t>
            </a:r>
          </a:p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474 Registrations (649 in 2012)</a:t>
            </a:r>
          </a:p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28 Countries (30 in 2012)</a:t>
            </a:r>
          </a:p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217 Sessions (6 tracks, &lt;2012)</a:t>
            </a:r>
          </a:p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Presentations online</a:t>
            </a:r>
          </a:p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Complete evaluation, on-line survey</a:t>
            </a:r>
          </a:p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Volunteer- planning for 2018 in April!</a:t>
            </a:r>
          </a:p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Thanks- Army of volunteers</a:t>
            </a:r>
          </a:p>
          <a:p>
            <a:pPr>
              <a:buClr>
                <a:srgbClr val="FFFF00"/>
              </a:buClr>
              <a:buSzPct val="200000"/>
            </a:pPr>
            <a:r>
              <a:rPr lang="en-US" dirty="0" smtClean="0">
                <a:solidFill>
                  <a:schemeClr val="bg1"/>
                </a:solidFill>
                <a:latin typeface="Lucida Bright" panose="02040602050505020304" pitchFamily="18" charset="0"/>
              </a:rPr>
              <a:t>Special thanks to Elaine Wolff!</a:t>
            </a:r>
            <a:endParaRPr lang="en-US" dirty="0">
              <a:solidFill>
                <a:schemeClr val="bg1"/>
              </a:solidFill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9327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 sz="4000" u="sng" dirty="0">
                <a:solidFill>
                  <a:srgbClr val="00FF00"/>
                </a:solidFill>
                <a:latin typeface="Lucida Bright" panose="02040602050505020304" pitchFamily="18" charset="0"/>
              </a:rPr>
              <a:t>What did we </a:t>
            </a:r>
            <a:r>
              <a:rPr lang="en-US" sz="4000" u="sng" dirty="0" smtClean="0">
                <a:solidFill>
                  <a:srgbClr val="00FF00"/>
                </a:solidFill>
                <a:latin typeface="Lucida Bright" panose="02040602050505020304" pitchFamily="18" charset="0"/>
              </a:rPr>
              <a:t>learn at the 8th?</a:t>
            </a:r>
            <a:endParaRPr lang="en-US" dirty="0">
              <a:solidFill>
                <a:srgbClr val="00FF00"/>
              </a:solidFill>
              <a:latin typeface="Lucida Bright" panose="020406020505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5105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00000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The world is changing fast- hotter, flatter (global), crowded.</a:t>
            </a:r>
            <a:endParaRPr lang="en-US" sz="2400" dirty="0" smtClean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00000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New grand challenges for humanity- food security for 9 billion people, invasive species, resistant pests and diseases, etc.</a:t>
            </a:r>
            <a:endParaRPr lang="en-US" sz="2400" dirty="0" smtClean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00000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Parag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Chitnis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- Are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we meeting these challenges?  </a:t>
            </a:r>
            <a:endParaRPr lang="en-US" sz="2400" dirty="0" smtClean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00000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Or, are we essentially doing more of the same and expecting a different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outcome?</a:t>
            </a:r>
            <a:endParaRPr lang="en-US" sz="2400" dirty="0" smtClean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00000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Mark Lame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encouraged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us to be leaders and change agents, with courage!</a:t>
            </a:r>
            <a:endParaRPr lang="en-US" sz="2400" dirty="0" smtClean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00000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/>
                <a:ea typeface="Calibri"/>
                <a:cs typeface="Times New Roman"/>
              </a:rPr>
              <a:t>Clearly, as important as pesticides have become, pesticide-centric pest management is not sustainable.</a:t>
            </a:r>
            <a:endParaRPr lang="en-US" sz="2400" dirty="0" smtClean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buClr>
                <a:srgbClr val="FFFF00"/>
              </a:buClr>
              <a:buSzPct val="200000"/>
            </a:pP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9473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00FF00"/>
                </a:solidFill>
                <a:latin typeface="Lucida Bright" panose="02040602050505020304" pitchFamily="18" charset="0"/>
              </a:rPr>
              <a:t>What did we learn at the 8th?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181600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Symbol"/>
              <a:buChar char="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Alternatively, we must accept the biological complexities of agro-ecosystems and integrate all available technologies into knowledge-based approaches to managing pests (including weeds) and diseases.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Symbol"/>
              <a:buChar char="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This dynamic approach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requires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increased investments in agricultural research, Extension and education, including trained pest management professionals.</a:t>
            </a:r>
          </a:p>
          <a:p>
            <a:pPr>
              <a:buClr>
                <a:srgbClr val="FFFF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To address the “Wicked Problems” described by David Shaw,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it is necessary to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maintain our agricultural infrastructure and support long-term research and development.</a:t>
            </a:r>
            <a:endParaRPr lang="en-US" sz="2400" dirty="0">
              <a:solidFill>
                <a:schemeClr val="bg1"/>
              </a:solidFill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3633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000" u="sng" dirty="0" smtClean="0">
                <a:solidFill>
                  <a:srgbClr val="00FF00"/>
                </a:solidFill>
                <a:latin typeface="Lucida Bright" panose="02040602050505020304" pitchFamily="18" charset="0"/>
              </a:rPr>
              <a:t>What did we learn at the 8th?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2819400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Symbol"/>
              <a:buChar char="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Mark Robson described the importance of international training in IPM.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Symbol"/>
              <a:buChar char=""/>
            </a:pP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The 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Lucida Bright" panose="02040602050505020304" pitchFamily="18" charset="0"/>
                <a:ea typeface="Calibri"/>
                <a:cs typeface="Times New Roman"/>
              </a:rPr>
              <a:t>2015 IIPM Symposium has been highly motivational and informative- let’s return to our important work with renewed enthusiasm! </a:t>
            </a:r>
          </a:p>
          <a:p>
            <a:pPr>
              <a:spcBef>
                <a:spcPts val="576"/>
              </a:spcBef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39" y="4191000"/>
            <a:ext cx="6800850" cy="210208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768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286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2_Default Design</vt:lpstr>
      <vt:lpstr>PowerPoint Presentation</vt:lpstr>
      <vt:lpstr>General</vt:lpstr>
      <vt:lpstr>What did we learn at the 8th?</vt:lpstr>
      <vt:lpstr>What did we learn at the 8th?</vt:lpstr>
      <vt:lpstr>What did we learn at the 8th?</vt:lpstr>
    </vt:vector>
  </TitlesOfParts>
  <Company>UF/IFAS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IFAS Entomology &amp; Nematology</dc:creator>
  <cp:lastModifiedBy>IFAS Entomology &amp; Nematology</cp:lastModifiedBy>
  <cp:revision>12</cp:revision>
  <dcterms:created xsi:type="dcterms:W3CDTF">2015-03-26T01:20:29Z</dcterms:created>
  <dcterms:modified xsi:type="dcterms:W3CDTF">2015-03-26T19:11:29Z</dcterms:modified>
</cp:coreProperties>
</file>